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ileron Heavy" panose="020B0604020202020204" charset="0"/>
      <p:regular r:id="rId19"/>
    </p:embeddedFont>
    <p:embeddedFont>
      <p:font typeface="Aileron Heavy Bold" panose="020B0604020202020204" charset="0"/>
      <p:regular r:id="rId20"/>
    </p:embeddedFont>
    <p:embeddedFont>
      <p:font typeface="Aileron Heavy Italics" panose="020B0604020202020204" charset="0"/>
      <p:regular r:id="rId21"/>
    </p:embeddedFont>
    <p:embeddedFont>
      <p:font typeface="Aileron Regular" panose="020B0604020202020204" charset="0"/>
      <p:regular r:id="rId22"/>
    </p:embeddedFont>
    <p:embeddedFont>
      <p:font typeface="Aileron Regular Bold" panose="020B0604020202020204" charset="0"/>
      <p:regular r:id="rId23"/>
    </p:embeddedFont>
    <p:embeddedFont>
      <p:font typeface="Arimo" panose="020B0604020202020204" charset="0"/>
      <p:regular r:id="rId24"/>
    </p:embeddedFont>
    <p:embeddedFont>
      <p:font typeface="Arimo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Kollektif Bold" panose="020B0604020202020204" charset="0"/>
      <p:regular r:id="rId30"/>
    </p:embeddedFont>
    <p:embeddedFont>
      <p:font typeface="Kollektif Bold Italics" panose="020B0604020202020204" charset="0"/>
      <p:regular r:id="rId31"/>
    </p:embeddedFont>
    <p:embeddedFont>
      <p:font typeface="Open Sans" panose="020B0604020202020204" charset="0"/>
      <p:regular r:id="rId32"/>
    </p:embeddedFont>
    <p:embeddedFont>
      <p:font typeface="Open Sans Light" panose="020B0604020202020204" charset="0"/>
      <p:regular r:id="rId33"/>
    </p:embeddedFont>
    <p:embeddedFont>
      <p:font typeface="Open Sans Light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0" y="7065308"/>
            <a:ext cx="3221692" cy="32216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78794" y="-269157"/>
            <a:ext cx="12809206" cy="848818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8100000">
            <a:off x="-3356720" y="1144223"/>
            <a:ext cx="16284587" cy="8950886"/>
            <a:chOff x="0" y="0"/>
            <a:chExt cx="25640404" cy="140933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40404" cy="14093346"/>
            </a:xfrm>
            <a:custGeom>
              <a:avLst/>
              <a:gdLst/>
              <a:ahLst/>
              <a:cxnLst/>
              <a:rect l="l" t="t" r="r" b="b"/>
              <a:pathLst>
                <a:path w="25640404" h="14093346">
                  <a:moveTo>
                    <a:pt x="0" y="0"/>
                  </a:moveTo>
                  <a:lnTo>
                    <a:pt x="25640404" y="0"/>
                  </a:lnTo>
                  <a:lnTo>
                    <a:pt x="25640404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F1EFE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06366" y="4654868"/>
            <a:ext cx="6913527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89"/>
              </a:lnSpc>
            </a:pPr>
            <a:r>
              <a:rPr lang="en-US" sz="7799">
                <a:solidFill>
                  <a:srgbClr val="FF1616"/>
                </a:solidFill>
                <a:latin typeface="Kollektif Bold Italics"/>
              </a:rPr>
              <a:t>StrawControl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06329" y="7732299"/>
            <a:ext cx="25085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"/>
              </a:rPr>
              <a:t>01/03/2021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1136547" y="3135547"/>
            <a:ext cx="7151453" cy="715145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10846" y="7745336"/>
            <a:ext cx="266299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 Bold"/>
              </a:rPr>
              <a:t>Sensor de Umidade e Temperatura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8209" y="614726"/>
            <a:ext cx="2223484" cy="827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30350" y="1820545"/>
            <a:ext cx="2449262" cy="24359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743550" y="6344738"/>
            <a:ext cx="2236798" cy="20253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17747" y="6076368"/>
            <a:ext cx="2371070" cy="25620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182809" y="7106349"/>
            <a:ext cx="1936815" cy="10388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159101">
            <a:off x="6634427" y="3399461"/>
            <a:ext cx="2248741" cy="5764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726169">
            <a:off x="6657816" y="6972643"/>
            <a:ext cx="2306252" cy="8218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498680" y="4482019"/>
            <a:ext cx="1191734" cy="22861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057400" y="5220804"/>
            <a:ext cx="1830018" cy="8085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71231" y="923925"/>
            <a:ext cx="6487567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1616"/>
                </a:solidFill>
                <a:latin typeface="Aileron Heavy"/>
              </a:rPr>
              <a:t>Desenho de Solução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23009" y="6834958"/>
            <a:ext cx="17430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Cadastro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6278063"/>
            <a:ext cx="20574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Site da Empresa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95362" y="8687435"/>
            <a:ext cx="4618970" cy="120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493">
                <a:solidFill>
                  <a:srgbClr val="000000"/>
                </a:solidFill>
                <a:latin typeface="Open Sans Light"/>
              </a:rPr>
              <a:t>Aplicação dos sensores</a:t>
            </a:r>
          </a:p>
          <a:p>
            <a:pPr algn="ctr">
              <a:lnSpc>
                <a:spcPts val="4890"/>
              </a:lnSpc>
            </a:pPr>
            <a:endParaRPr lang="en-US" sz="3493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230350" y="8677910"/>
            <a:ext cx="30289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Monitoramento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57826" y="4435759"/>
            <a:ext cx="4994310" cy="46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000000"/>
                </a:solidFill>
                <a:latin typeface="Open Sans Light"/>
              </a:rPr>
              <a:t>Vizualização do Banco de Dados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340376" y="2894183"/>
            <a:ext cx="1936815" cy="103883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111837" y="4265012"/>
            <a:ext cx="20574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Site da Empresa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"/>
          </a:xfrm>
          <a:prstGeom prst="rect">
            <a:avLst/>
          </a:prstGeom>
          <a:solidFill>
            <a:srgbClr val="FF1616"/>
          </a:solidFill>
        </p:spPr>
      </p:sp>
      <p:sp>
        <p:nvSpPr>
          <p:cNvPr id="3" name="TextBox 3"/>
          <p:cNvSpPr txBox="1"/>
          <p:nvPr/>
        </p:nvSpPr>
        <p:spPr>
          <a:xfrm>
            <a:off x="5176314" y="1499316"/>
            <a:ext cx="7935372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1616"/>
                </a:solidFill>
                <a:latin typeface="Kollektif Bold"/>
              </a:rPr>
              <a:t>Principais requisitos :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solidFill>
            <a:srgbClr val="FF1616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3229610"/>
            <a:ext cx="594860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1616"/>
                </a:solidFill>
                <a:latin typeface="Aileron Regular Bold"/>
              </a:rPr>
              <a:t>Essenciais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6767" y="4069715"/>
            <a:ext cx="6659094" cy="209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0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 Monitoramento 24h da horta.</a:t>
            </a:r>
          </a:p>
          <a:p>
            <a:pPr marL="431800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 Fazer o constante funcionamento.</a:t>
            </a:r>
          </a:p>
          <a:p>
            <a:pPr marL="431800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 Entrada de dados dos sensores.</a:t>
            </a:r>
          </a:p>
          <a:p>
            <a:pPr marL="431800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 Coleta de informação dos sensores.</a:t>
            </a:r>
          </a:p>
          <a:p>
            <a:pPr marL="431800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 Controlar a umidade e temperatura.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92200" y="3229610"/>
            <a:ext cx="2133797" cy="422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FF1616"/>
                </a:solidFill>
                <a:latin typeface="Aileron Regular Bold"/>
              </a:rPr>
              <a:t>Importantes</a:t>
            </a:r>
            <a:endParaRPr lang="en-US" sz="2600" dirty="0">
              <a:solidFill>
                <a:srgbClr val="FF1616"/>
              </a:solidFill>
              <a:latin typeface="Aileron Regula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53803" y="4069715"/>
            <a:ext cx="5431769" cy="245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Inserir informações coletadas no banco de dados.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Identificar a infraestrutura e personalizar a quantidade de sensores.</a:t>
            </a:r>
          </a:p>
          <a:p>
            <a:pPr marL="431800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Criar um site para inserção de dados do produtor.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13420" y="6834333"/>
            <a:ext cx="1897380" cy="422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FF1616"/>
                </a:solidFill>
                <a:latin typeface="Aileron Regular Bold"/>
              </a:rPr>
              <a:t>Desejáveis</a:t>
            </a:r>
            <a:endParaRPr lang="en-US" sz="2600" dirty="0">
              <a:solidFill>
                <a:srgbClr val="FF1616"/>
              </a:solidFill>
              <a:latin typeface="Aileron Regula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04603" y="7590987"/>
            <a:ext cx="5278794" cy="34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0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 Regular"/>
              </a:rPr>
              <a:t>Fazer a logística da produção do morango.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38706" y="7001950"/>
            <a:ext cx="3355824" cy="2256350"/>
            <a:chOff x="0" y="0"/>
            <a:chExt cx="1930400" cy="12979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936695" y="3832910"/>
            <a:ext cx="3515936" cy="1155460"/>
            <a:chOff x="0" y="0"/>
            <a:chExt cx="1189341" cy="390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9341" cy="390859"/>
            </a:xfrm>
            <a:custGeom>
              <a:avLst/>
              <a:gdLst/>
              <a:ahLst/>
              <a:cxnLst/>
              <a:rect l="l" t="t" r="r" b="b"/>
              <a:pathLst>
                <a:path w="1189341" h="390859">
                  <a:moveTo>
                    <a:pt x="0" y="0"/>
                  </a:moveTo>
                  <a:lnTo>
                    <a:pt x="1189341" y="0"/>
                  </a:lnTo>
                  <a:lnTo>
                    <a:pt x="1189341" y="390859"/>
                  </a:lnTo>
                  <a:lnTo>
                    <a:pt x="0" y="390859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1404" y="3748496"/>
            <a:ext cx="12696216" cy="148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7"/>
              </a:lnSpc>
            </a:pPr>
            <a:r>
              <a:rPr lang="en-US" sz="10306">
                <a:solidFill>
                  <a:srgbClr val="FF1616"/>
                </a:solidFill>
                <a:latin typeface="Aileron Heavy Bold"/>
              </a:rPr>
              <a:t>Protótipo do Site!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13058650" y="4993428"/>
            <a:ext cx="3515936" cy="1272027"/>
            <a:chOff x="0" y="0"/>
            <a:chExt cx="1189341" cy="4302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89341" cy="430290"/>
            </a:xfrm>
            <a:custGeom>
              <a:avLst/>
              <a:gdLst/>
              <a:ahLst/>
              <a:cxnLst/>
              <a:rect l="l" t="t" r="r" b="b"/>
              <a:pathLst>
                <a:path w="1189341" h="430290">
                  <a:moveTo>
                    <a:pt x="0" y="0"/>
                  </a:moveTo>
                  <a:lnTo>
                    <a:pt x="1189341" y="0"/>
                  </a:lnTo>
                  <a:lnTo>
                    <a:pt x="1189341" y="430290"/>
                  </a:lnTo>
                  <a:lnTo>
                    <a:pt x="0" y="43029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86841" y="161944"/>
            <a:ext cx="3671973" cy="17335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61927" y="-36862"/>
            <a:ext cx="18611854" cy="1384463"/>
            <a:chOff x="0" y="0"/>
            <a:chExt cx="29304732" cy="2179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04732" cy="2179864"/>
            </a:xfrm>
            <a:custGeom>
              <a:avLst/>
              <a:gdLst/>
              <a:ahLst/>
              <a:cxnLst/>
              <a:rect l="l" t="t" r="r" b="b"/>
              <a:pathLst>
                <a:path w="29304732" h="2179864">
                  <a:moveTo>
                    <a:pt x="0" y="0"/>
                  </a:moveTo>
                  <a:lnTo>
                    <a:pt x="29304732" y="0"/>
                  </a:lnTo>
                  <a:lnTo>
                    <a:pt x="29304732" y="2179864"/>
                  </a:lnTo>
                  <a:lnTo>
                    <a:pt x="0" y="2179864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1207" y="2680344"/>
            <a:ext cx="8272793" cy="550753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0" y="9747384"/>
            <a:ext cx="18611854" cy="539616"/>
            <a:chOff x="0" y="0"/>
            <a:chExt cx="29304732" cy="849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304732" cy="849637"/>
            </a:xfrm>
            <a:custGeom>
              <a:avLst/>
              <a:gdLst/>
              <a:ahLst/>
              <a:cxnLst/>
              <a:rect l="l" t="t" r="r" b="b"/>
              <a:pathLst>
                <a:path w="29304732" h="849637">
                  <a:moveTo>
                    <a:pt x="0" y="0"/>
                  </a:moveTo>
                  <a:lnTo>
                    <a:pt x="29304732" y="0"/>
                  </a:lnTo>
                  <a:lnTo>
                    <a:pt x="29304732" y="849637"/>
                  </a:lnTo>
                  <a:lnTo>
                    <a:pt x="0" y="849637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19694" y="180043"/>
            <a:ext cx="1852805" cy="1057334"/>
            <a:chOff x="0" y="0"/>
            <a:chExt cx="7620000" cy="4348480"/>
          </a:xfrm>
        </p:grpSpPr>
        <p:sp>
          <p:nvSpPr>
            <p:cNvPr id="8" name="Freeform 8"/>
            <p:cNvSpPr/>
            <p:nvPr/>
          </p:nvSpPr>
          <p:spPr>
            <a:xfrm>
              <a:off x="0" y="4043680"/>
              <a:ext cx="7620000" cy="304800"/>
            </a:xfrm>
            <a:custGeom>
              <a:avLst/>
              <a:gdLst/>
              <a:ahLst/>
              <a:cxnLst/>
              <a:rect l="l" t="t" r="r" b="b"/>
              <a:pathLst>
                <a:path w="7620000" h="304800">
                  <a:moveTo>
                    <a:pt x="7315200" y="0"/>
                  </a:moveTo>
                  <a:lnTo>
                    <a:pt x="304800" y="0"/>
                  </a:lnTo>
                  <a:lnTo>
                    <a:pt x="0" y="0"/>
                  </a:lnTo>
                  <a:lnTo>
                    <a:pt x="304800" y="304800"/>
                  </a:lnTo>
                  <a:lnTo>
                    <a:pt x="304800" y="304800"/>
                  </a:lnTo>
                  <a:lnTo>
                    <a:pt x="7315200" y="304800"/>
                  </a:lnTo>
                  <a:lnTo>
                    <a:pt x="7620000" y="304800"/>
                  </a:lnTo>
                  <a:close/>
                </a:path>
              </a:pathLst>
            </a:custGeom>
            <a:solidFill>
              <a:srgbClr val="3F7E44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31520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30353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3F7E4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4043680"/>
                  </a:lnTo>
                  <a:lnTo>
                    <a:pt x="0" y="4043680"/>
                  </a:lnTo>
                  <a:lnTo>
                    <a:pt x="152400" y="4043680"/>
                  </a:lnTo>
                  <a:lnTo>
                    <a:pt x="304800" y="4043680"/>
                  </a:lnTo>
                  <a:lnTo>
                    <a:pt x="7315200" y="4043680"/>
                  </a:lnTo>
                  <a:lnTo>
                    <a:pt x="7315200" y="304800"/>
                  </a:lnTo>
                  <a:lnTo>
                    <a:pt x="7315200" y="241300"/>
                  </a:lnTo>
                  <a:lnTo>
                    <a:pt x="7315200" y="1270"/>
                  </a:lnTo>
                  <a:lnTo>
                    <a:pt x="7315200" y="0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56477" y="180043"/>
            <a:ext cx="1852805" cy="1057334"/>
            <a:chOff x="0" y="0"/>
            <a:chExt cx="7620000" cy="4348480"/>
          </a:xfrm>
        </p:grpSpPr>
        <p:sp>
          <p:nvSpPr>
            <p:cNvPr id="12" name="Freeform 12"/>
            <p:cNvSpPr/>
            <p:nvPr/>
          </p:nvSpPr>
          <p:spPr>
            <a:xfrm>
              <a:off x="0" y="4043680"/>
              <a:ext cx="7620000" cy="304800"/>
            </a:xfrm>
            <a:custGeom>
              <a:avLst/>
              <a:gdLst/>
              <a:ahLst/>
              <a:cxnLst/>
              <a:rect l="l" t="t" r="r" b="b"/>
              <a:pathLst>
                <a:path w="7620000" h="304800">
                  <a:moveTo>
                    <a:pt x="7315200" y="0"/>
                  </a:moveTo>
                  <a:lnTo>
                    <a:pt x="304800" y="0"/>
                  </a:lnTo>
                  <a:lnTo>
                    <a:pt x="0" y="0"/>
                  </a:lnTo>
                  <a:lnTo>
                    <a:pt x="304800" y="304800"/>
                  </a:lnTo>
                  <a:lnTo>
                    <a:pt x="304800" y="304800"/>
                  </a:lnTo>
                  <a:lnTo>
                    <a:pt x="7315200" y="304800"/>
                  </a:lnTo>
                  <a:lnTo>
                    <a:pt x="7620000" y="304800"/>
                  </a:lnTo>
                  <a:close/>
                </a:path>
              </a:pathLst>
            </a:custGeom>
            <a:solidFill>
              <a:srgbClr val="3F7E44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31520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30353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3F7E4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4043680"/>
                  </a:lnTo>
                  <a:lnTo>
                    <a:pt x="0" y="4043680"/>
                  </a:lnTo>
                  <a:lnTo>
                    <a:pt x="152400" y="4043680"/>
                  </a:lnTo>
                  <a:lnTo>
                    <a:pt x="304800" y="4043680"/>
                  </a:lnTo>
                  <a:lnTo>
                    <a:pt x="7315200" y="4043680"/>
                  </a:lnTo>
                  <a:lnTo>
                    <a:pt x="7315200" y="304800"/>
                  </a:lnTo>
                  <a:lnTo>
                    <a:pt x="7315200" y="241300"/>
                  </a:lnTo>
                  <a:lnTo>
                    <a:pt x="7315200" y="1270"/>
                  </a:lnTo>
                  <a:lnTo>
                    <a:pt x="7315200" y="0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254300" y="180043"/>
            <a:ext cx="1852805" cy="1057334"/>
            <a:chOff x="0" y="0"/>
            <a:chExt cx="7620000" cy="4348480"/>
          </a:xfrm>
        </p:grpSpPr>
        <p:sp>
          <p:nvSpPr>
            <p:cNvPr id="16" name="Freeform 16"/>
            <p:cNvSpPr/>
            <p:nvPr/>
          </p:nvSpPr>
          <p:spPr>
            <a:xfrm>
              <a:off x="0" y="4043680"/>
              <a:ext cx="7620000" cy="304800"/>
            </a:xfrm>
            <a:custGeom>
              <a:avLst/>
              <a:gdLst/>
              <a:ahLst/>
              <a:cxnLst/>
              <a:rect l="l" t="t" r="r" b="b"/>
              <a:pathLst>
                <a:path w="7620000" h="304800">
                  <a:moveTo>
                    <a:pt x="7315200" y="0"/>
                  </a:moveTo>
                  <a:lnTo>
                    <a:pt x="304800" y="0"/>
                  </a:lnTo>
                  <a:lnTo>
                    <a:pt x="0" y="0"/>
                  </a:lnTo>
                  <a:lnTo>
                    <a:pt x="304800" y="304800"/>
                  </a:lnTo>
                  <a:lnTo>
                    <a:pt x="304800" y="304800"/>
                  </a:lnTo>
                  <a:lnTo>
                    <a:pt x="7315200" y="304800"/>
                  </a:lnTo>
                  <a:lnTo>
                    <a:pt x="7620000" y="304800"/>
                  </a:lnTo>
                  <a:close/>
                </a:path>
              </a:pathLst>
            </a:custGeom>
            <a:solidFill>
              <a:srgbClr val="3F7E44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7315200" y="1270"/>
              <a:ext cx="304800" cy="4347210"/>
            </a:xfrm>
            <a:custGeom>
              <a:avLst/>
              <a:gdLst/>
              <a:ahLst/>
              <a:cxnLst/>
              <a:rect l="l" t="t" r="r" b="b"/>
              <a:pathLst>
                <a:path w="304800" h="4347210">
                  <a:moveTo>
                    <a:pt x="304800" y="303530"/>
                  </a:moveTo>
                  <a:lnTo>
                    <a:pt x="0" y="0"/>
                  </a:lnTo>
                  <a:lnTo>
                    <a:pt x="0" y="303530"/>
                  </a:lnTo>
                  <a:lnTo>
                    <a:pt x="0" y="4042410"/>
                  </a:lnTo>
                  <a:lnTo>
                    <a:pt x="304800" y="4347210"/>
                  </a:lnTo>
                  <a:lnTo>
                    <a:pt x="304800" y="4042410"/>
                  </a:lnTo>
                  <a:close/>
                </a:path>
              </a:pathLst>
            </a:custGeom>
            <a:solidFill>
              <a:srgbClr val="3F7E4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315200" cy="4043680"/>
            </a:xfrm>
            <a:custGeom>
              <a:avLst/>
              <a:gdLst/>
              <a:ahLst/>
              <a:cxnLst/>
              <a:rect l="l" t="t" r="r" b="b"/>
              <a:pathLst>
                <a:path w="7315200" h="4043680">
                  <a:moveTo>
                    <a:pt x="304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4043680"/>
                  </a:lnTo>
                  <a:lnTo>
                    <a:pt x="0" y="4043680"/>
                  </a:lnTo>
                  <a:lnTo>
                    <a:pt x="152400" y="4043680"/>
                  </a:lnTo>
                  <a:lnTo>
                    <a:pt x="304800" y="4043680"/>
                  </a:lnTo>
                  <a:lnTo>
                    <a:pt x="7315200" y="4043680"/>
                  </a:lnTo>
                  <a:lnTo>
                    <a:pt x="7315200" y="304800"/>
                  </a:lnTo>
                  <a:lnTo>
                    <a:pt x="7315200" y="241300"/>
                  </a:lnTo>
                  <a:lnTo>
                    <a:pt x="7315200" y="1270"/>
                  </a:lnTo>
                  <a:lnTo>
                    <a:pt x="7315200" y="0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528001" y="2326567"/>
            <a:ext cx="1653700" cy="1651054"/>
            <a:chOff x="0" y="0"/>
            <a:chExt cx="6350000" cy="6339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>
                <a:alpha val="67843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 rot="-5400000">
            <a:off x="7792844" y="6862810"/>
            <a:ext cx="1653700" cy="1651054"/>
            <a:chOff x="0" y="0"/>
            <a:chExt cx="6350000" cy="6339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>
                <a:alpha val="65882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994379" y="7281136"/>
            <a:ext cx="5068485" cy="1134960"/>
            <a:chOff x="0" y="0"/>
            <a:chExt cx="6799439" cy="1522564"/>
          </a:xfrm>
        </p:grpSpPr>
        <p:sp>
          <p:nvSpPr>
            <p:cNvPr id="24" name="Freeform 24"/>
            <p:cNvSpPr/>
            <p:nvPr/>
          </p:nvSpPr>
          <p:spPr>
            <a:xfrm>
              <a:off x="92710" y="106680"/>
              <a:ext cx="6695298" cy="1403184"/>
            </a:xfrm>
            <a:custGeom>
              <a:avLst/>
              <a:gdLst/>
              <a:ahLst/>
              <a:cxnLst/>
              <a:rect l="l" t="t" r="r" b="b"/>
              <a:pathLst>
                <a:path w="6695298" h="1403184">
                  <a:moveTo>
                    <a:pt x="6668628" y="1213954"/>
                  </a:moveTo>
                  <a:cubicBezTo>
                    <a:pt x="6668628" y="1301584"/>
                    <a:pt x="6592428" y="1372704"/>
                    <a:pt x="6511148" y="1372704"/>
                  </a:cubicBezTo>
                  <a:lnTo>
                    <a:pt x="66040" y="1372704"/>
                  </a:lnTo>
                  <a:cubicBezTo>
                    <a:pt x="43180" y="1372704"/>
                    <a:pt x="20320" y="1367624"/>
                    <a:pt x="0" y="1358734"/>
                  </a:cubicBezTo>
                  <a:cubicBezTo>
                    <a:pt x="26670" y="1386674"/>
                    <a:pt x="63500" y="1403184"/>
                    <a:pt x="136800" y="1403184"/>
                  </a:cubicBezTo>
                  <a:lnTo>
                    <a:pt x="6549248" y="1403184"/>
                  </a:lnTo>
                  <a:cubicBezTo>
                    <a:pt x="6629259" y="1403184"/>
                    <a:pt x="6695298" y="1337144"/>
                    <a:pt x="6695298" y="1257134"/>
                  </a:cubicBezTo>
                  <a:lnTo>
                    <a:pt x="6695298" y="95250"/>
                  </a:lnTo>
                  <a:cubicBezTo>
                    <a:pt x="6695298" y="58420"/>
                    <a:pt x="6681328" y="25400"/>
                    <a:pt x="6659738" y="0"/>
                  </a:cubicBezTo>
                  <a:cubicBezTo>
                    <a:pt x="6666088" y="16510"/>
                    <a:pt x="6668628" y="34290"/>
                    <a:pt x="6668628" y="52070"/>
                  </a:cubicBezTo>
                  <a:lnTo>
                    <a:pt x="6668628" y="1213954"/>
                  </a:lnTo>
                  <a:lnTo>
                    <a:pt x="6668628" y="121395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700" y="12700"/>
              <a:ext cx="6734669" cy="1453984"/>
            </a:xfrm>
            <a:custGeom>
              <a:avLst/>
              <a:gdLst/>
              <a:ahLst/>
              <a:cxnLst/>
              <a:rect l="l" t="t" r="r" b="b"/>
              <a:pathLst>
                <a:path w="6734669" h="1453984">
                  <a:moveTo>
                    <a:pt x="146050" y="1453984"/>
                  </a:moveTo>
                  <a:lnTo>
                    <a:pt x="6588619" y="1453984"/>
                  </a:lnTo>
                  <a:cubicBezTo>
                    <a:pt x="6668629" y="1453984"/>
                    <a:pt x="6734669" y="1387944"/>
                    <a:pt x="6734669" y="1307934"/>
                  </a:cubicBezTo>
                  <a:lnTo>
                    <a:pt x="6734669" y="146050"/>
                  </a:lnTo>
                  <a:cubicBezTo>
                    <a:pt x="6734669" y="66040"/>
                    <a:pt x="6668629" y="0"/>
                    <a:pt x="658861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307934"/>
                  </a:lnTo>
                  <a:cubicBezTo>
                    <a:pt x="0" y="1389214"/>
                    <a:pt x="66040" y="1453984"/>
                    <a:pt x="146050" y="1453984"/>
                  </a:cubicBezTo>
                  <a:close/>
                </a:path>
              </a:pathLst>
            </a:custGeom>
            <a:solidFill>
              <a:srgbClr val="99B951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6799438" cy="1522564"/>
            </a:xfrm>
            <a:custGeom>
              <a:avLst/>
              <a:gdLst/>
              <a:ahLst/>
              <a:cxnLst/>
              <a:rect l="l" t="t" r="r" b="b"/>
              <a:pathLst>
                <a:path w="6799438" h="1522564">
                  <a:moveTo>
                    <a:pt x="6735938" y="74930"/>
                  </a:moveTo>
                  <a:cubicBezTo>
                    <a:pt x="6707998" y="30480"/>
                    <a:pt x="6658469" y="0"/>
                    <a:pt x="660131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320634"/>
                  </a:lnTo>
                  <a:cubicBezTo>
                    <a:pt x="0" y="1372704"/>
                    <a:pt x="25400" y="1418424"/>
                    <a:pt x="63500" y="1447634"/>
                  </a:cubicBezTo>
                  <a:cubicBezTo>
                    <a:pt x="91440" y="1492084"/>
                    <a:pt x="140970" y="1522564"/>
                    <a:pt x="235877" y="1522564"/>
                  </a:cubicBezTo>
                  <a:lnTo>
                    <a:pt x="6640688" y="1522564"/>
                  </a:lnTo>
                  <a:cubicBezTo>
                    <a:pt x="6728319" y="1522564"/>
                    <a:pt x="6799438" y="1451444"/>
                    <a:pt x="6799438" y="1363814"/>
                  </a:cubicBezTo>
                  <a:lnTo>
                    <a:pt x="6799438" y="201930"/>
                  </a:lnTo>
                  <a:cubicBezTo>
                    <a:pt x="6799438" y="149860"/>
                    <a:pt x="6774038" y="104140"/>
                    <a:pt x="6735938" y="74930"/>
                  </a:cubicBezTo>
                  <a:close/>
                  <a:moveTo>
                    <a:pt x="12700" y="132063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6601319" y="12700"/>
                  </a:lnTo>
                  <a:cubicBezTo>
                    <a:pt x="6681329" y="12700"/>
                    <a:pt x="6747369" y="78740"/>
                    <a:pt x="6747369" y="158750"/>
                  </a:cubicBezTo>
                  <a:lnTo>
                    <a:pt x="6747369" y="1320634"/>
                  </a:lnTo>
                  <a:cubicBezTo>
                    <a:pt x="6747369" y="1400644"/>
                    <a:pt x="6681329" y="1466684"/>
                    <a:pt x="6601319" y="1466684"/>
                  </a:cubicBezTo>
                  <a:lnTo>
                    <a:pt x="158750" y="1466684"/>
                  </a:lnTo>
                  <a:cubicBezTo>
                    <a:pt x="78740" y="1466684"/>
                    <a:pt x="12700" y="1401914"/>
                    <a:pt x="12700" y="1320634"/>
                  </a:cubicBezTo>
                  <a:close/>
                  <a:moveTo>
                    <a:pt x="6788009" y="1363814"/>
                  </a:moveTo>
                  <a:cubicBezTo>
                    <a:pt x="6788009" y="1443824"/>
                    <a:pt x="6720698" y="1509864"/>
                    <a:pt x="6640688" y="1509864"/>
                  </a:cubicBezTo>
                  <a:lnTo>
                    <a:pt x="235877" y="1509864"/>
                  </a:lnTo>
                  <a:cubicBezTo>
                    <a:pt x="157480" y="1509864"/>
                    <a:pt x="120650" y="1493354"/>
                    <a:pt x="93980" y="1465414"/>
                  </a:cubicBezTo>
                  <a:cubicBezTo>
                    <a:pt x="114300" y="1474304"/>
                    <a:pt x="135890" y="1479384"/>
                    <a:pt x="160020" y="1479384"/>
                  </a:cubicBezTo>
                  <a:lnTo>
                    <a:pt x="6602588" y="1479384"/>
                  </a:lnTo>
                  <a:cubicBezTo>
                    <a:pt x="6690219" y="1479384"/>
                    <a:pt x="6761338" y="1408264"/>
                    <a:pt x="6761338" y="1320634"/>
                  </a:cubicBezTo>
                  <a:lnTo>
                    <a:pt x="6761338" y="158750"/>
                  </a:lnTo>
                  <a:cubicBezTo>
                    <a:pt x="6761338" y="140970"/>
                    <a:pt x="6757529" y="123190"/>
                    <a:pt x="6752448" y="106680"/>
                  </a:cubicBezTo>
                  <a:cubicBezTo>
                    <a:pt x="6774038" y="132080"/>
                    <a:pt x="6788009" y="165100"/>
                    <a:pt x="6788009" y="201930"/>
                  </a:cubicBezTo>
                  <a:lnTo>
                    <a:pt x="6788009" y="1363814"/>
                  </a:lnTo>
                  <a:cubicBezTo>
                    <a:pt x="6788009" y="1363814"/>
                    <a:pt x="6788009" y="1363814"/>
                    <a:pt x="6788009" y="136381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7153593" y="264477"/>
            <a:ext cx="781785" cy="781785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293253" y="372797"/>
            <a:ext cx="502465" cy="565145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9640732" y="1691226"/>
            <a:ext cx="3458845" cy="146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6"/>
              </a:lnSpc>
            </a:pPr>
            <a:r>
              <a:rPr lang="en-US" sz="4197">
                <a:solidFill>
                  <a:srgbClr val="FF1616"/>
                </a:solidFill>
                <a:latin typeface="Aileron Heavy"/>
              </a:rPr>
              <a:t>StrawControl</a:t>
            </a:r>
          </a:p>
          <a:p>
            <a:pPr algn="ctr">
              <a:lnSpc>
                <a:spcPts val="5876"/>
              </a:lnSpc>
            </a:pPr>
            <a:endParaRPr lang="en-US" sz="4197">
              <a:solidFill>
                <a:srgbClr val="FF1616"/>
              </a:solidFill>
              <a:latin typeface="Aileron Heavy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019026" y="2859891"/>
            <a:ext cx="6953183" cy="333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100">
                <a:solidFill>
                  <a:srgbClr val="000000"/>
                </a:solidFill>
                <a:latin typeface="Aileron Heavy"/>
              </a:rPr>
              <a:t>Somos uma empresa dedicada a solucionar problemas agrícolas, mas especificamente na produção dos morangos, um dos frutos mais amados pela população Brasileira, sempre procurando trazer mais qualidade para sua mesa!</a:t>
            </a:r>
          </a:p>
          <a:p>
            <a:pPr algn="ctr">
              <a:lnSpc>
                <a:spcPts val="2940"/>
              </a:lnSpc>
            </a:pPr>
            <a:r>
              <a:rPr lang="en-US" sz="2099">
                <a:solidFill>
                  <a:srgbClr val="000000"/>
                </a:solidFill>
                <a:latin typeface="Aileron Heavy"/>
              </a:rPr>
              <a:t>Nós da StrawControl já estamos há 8 anos no mercado vendendo soluções para os produtores e cada vez mais, melhorando para trazer mas qualidade para você!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28371" y="7414583"/>
            <a:ext cx="5134492" cy="146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6"/>
              </a:lnSpc>
            </a:pPr>
            <a:r>
              <a:rPr lang="en-US" sz="4197">
                <a:solidFill>
                  <a:srgbClr val="FF1616"/>
                </a:solidFill>
                <a:latin typeface="Aileron Heavy"/>
              </a:rPr>
              <a:t>Venha fazer parte!</a:t>
            </a:r>
          </a:p>
          <a:p>
            <a:pPr algn="ctr">
              <a:lnSpc>
                <a:spcPts val="5876"/>
              </a:lnSpc>
            </a:pPr>
            <a:endParaRPr lang="en-US" sz="4197">
              <a:solidFill>
                <a:srgbClr val="FF1616"/>
              </a:solidFill>
              <a:latin typeface="Aileron Heavy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36018" y="-45778"/>
            <a:ext cx="5432082" cy="1032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45"/>
              </a:lnSpc>
            </a:pPr>
            <a:r>
              <a:rPr lang="en-US" sz="6318" dirty="0" err="1">
                <a:solidFill>
                  <a:srgbClr val="000000"/>
                </a:solidFill>
                <a:latin typeface="Aileron Heavy Italics"/>
              </a:rPr>
              <a:t>StrawControl</a:t>
            </a:r>
            <a:endParaRPr lang="en-US" sz="6318" dirty="0">
              <a:solidFill>
                <a:srgbClr val="000000"/>
              </a:solidFill>
              <a:latin typeface="Aileron Heavy Italic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956477" y="275531"/>
            <a:ext cx="1781515" cy="76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162">
                <a:solidFill>
                  <a:srgbClr val="FFFFFF"/>
                </a:solidFill>
                <a:latin typeface="Aileron Heavy"/>
              </a:rPr>
              <a:t>Fale </a:t>
            </a:r>
          </a:p>
          <a:p>
            <a:pPr algn="ctr">
              <a:lnSpc>
                <a:spcPts val="3026"/>
              </a:lnSpc>
            </a:pPr>
            <a:r>
              <a:rPr lang="en-US" sz="2162">
                <a:solidFill>
                  <a:srgbClr val="FFFFFF"/>
                </a:solidFill>
                <a:latin typeface="Aileron Heavy"/>
              </a:rPr>
              <a:t>Conosco!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19694" y="244079"/>
            <a:ext cx="1781515" cy="76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162">
                <a:solidFill>
                  <a:srgbClr val="FFFFFF"/>
                </a:solidFill>
                <a:latin typeface="Aileron Heavy"/>
              </a:rPr>
              <a:t>Calcule seu Orçamento!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54300" y="434879"/>
            <a:ext cx="1781515" cy="38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6"/>
              </a:lnSpc>
            </a:pPr>
            <a:r>
              <a:rPr lang="en-US" sz="2162">
                <a:solidFill>
                  <a:srgbClr val="FFFFFF"/>
                </a:solidFill>
                <a:latin typeface="Aileron Heavy"/>
              </a:rPr>
              <a:t>A Empresa!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477785" y="143254"/>
            <a:ext cx="1781515" cy="416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2">
                <a:solidFill>
                  <a:srgbClr val="FFFFFF"/>
                </a:solidFill>
                <a:latin typeface="Aileron Heavy Bold"/>
              </a:rPr>
              <a:t>Login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477785" y="629672"/>
            <a:ext cx="1781515" cy="416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2">
                <a:solidFill>
                  <a:srgbClr val="FFFFFF"/>
                </a:solidFill>
                <a:latin typeface="Aileron Heavy Bold"/>
              </a:rPr>
              <a:t>Cadastro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96822" y="9854314"/>
            <a:ext cx="228867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Open Sans Light"/>
              </a:rPr>
              <a:t>Politica de Privacidade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397414" y="9854314"/>
            <a:ext cx="144571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Open Sans Light"/>
              </a:rPr>
              <a:t>Acessibilidade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503205" y="9854314"/>
            <a:ext cx="191348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Open Sans Light"/>
              </a:rPr>
              <a:t>Política de Cookies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024850" y="9854314"/>
            <a:ext cx="201096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Open Sans Light"/>
              </a:rPr>
              <a:t>Politica da Empresa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03550" y="9820805"/>
            <a:ext cx="195365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Open Sans Light Bold"/>
              </a:rPr>
              <a:t>StrawControl 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1942" y="3658476"/>
            <a:ext cx="14944116" cy="148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7"/>
              </a:lnSpc>
            </a:pPr>
            <a:r>
              <a:rPr lang="en-US" sz="10306">
                <a:solidFill>
                  <a:srgbClr val="FF1616"/>
                </a:solidFill>
                <a:latin typeface="Aileron Heavy Bold"/>
              </a:rPr>
              <a:t>Simulador Financeiro!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81717" y="3658476"/>
            <a:ext cx="10924566" cy="148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7"/>
              </a:lnSpc>
            </a:pPr>
            <a:r>
              <a:rPr lang="en-US" sz="10306">
                <a:solidFill>
                  <a:srgbClr val="FF1616"/>
                </a:solidFill>
                <a:latin typeface="Aileron Heavy Bold"/>
              </a:rPr>
              <a:t>Banco de Dados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5717" y="3658476"/>
            <a:ext cx="15496566" cy="148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7"/>
              </a:lnSpc>
            </a:pPr>
            <a:r>
              <a:rPr lang="en-US" sz="10306">
                <a:solidFill>
                  <a:srgbClr val="FF1616"/>
                </a:solidFill>
                <a:latin typeface="Aileron Heavy Bold"/>
              </a:rPr>
              <a:t>Grafico do Sensor LM25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7584" y="3844742"/>
            <a:ext cx="4523766" cy="148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37"/>
              </a:lnSpc>
            </a:pPr>
            <a:r>
              <a:rPr lang="en-US" sz="10306">
                <a:solidFill>
                  <a:srgbClr val="FF1616"/>
                </a:solidFill>
                <a:latin typeface="Aileron Heavy Bold"/>
              </a:rPr>
              <a:t>Github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51939" y="2836165"/>
            <a:ext cx="7607361" cy="5738991"/>
            <a:chOff x="0" y="-123825"/>
            <a:chExt cx="10143148" cy="765198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0143148" cy="1383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27"/>
                </a:lnSpc>
                <a:spcBef>
                  <a:spcPct val="0"/>
                </a:spcBef>
              </a:pPr>
              <a:r>
                <a:rPr lang="en-US" sz="6234">
                  <a:solidFill>
                    <a:srgbClr val="F1EFE1"/>
                  </a:solidFill>
                  <a:latin typeface="Aileron Heavy"/>
                </a:rPr>
                <a:t>Integrantes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54831"/>
              <a:ext cx="10143148" cy="5373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9"/>
                </a:lnSpc>
              </a:pPr>
              <a:r>
                <a:rPr lang="en-US" sz="1400" spc="25" dirty="0" err="1">
                  <a:solidFill>
                    <a:srgbClr val="F1EFE1"/>
                  </a:solidFill>
                  <a:latin typeface="Aileron Regular"/>
                </a:rPr>
                <a:t>Enan</a:t>
              </a:r>
              <a:r>
                <a:rPr lang="en-US" sz="1400" spc="25" dirty="0">
                  <a:solidFill>
                    <a:srgbClr val="F1EFE1"/>
                  </a:solidFill>
                  <a:latin typeface="Aileron Regular"/>
                </a:rPr>
                <a:t> Oliveira</a:t>
              </a:r>
              <a:r>
                <a:rPr lang="en-US" sz="900" spc="13" dirty="0">
                  <a:solidFill>
                    <a:srgbClr val="F1EFE1"/>
                  </a:solidFill>
                  <a:latin typeface="Arimo"/>
                </a:rPr>
                <a:t>  </a:t>
              </a:r>
              <a:r>
                <a:rPr lang="en-US" sz="1400" spc="13" dirty="0">
                  <a:solidFill>
                    <a:srgbClr val="F1EFE1"/>
                  </a:solidFill>
                  <a:latin typeface="Arimo Bold"/>
                </a:rPr>
                <a:t>02211011</a:t>
              </a:r>
            </a:p>
            <a:p>
              <a:pPr>
                <a:lnSpc>
                  <a:spcPts val="4019"/>
                </a:lnSpc>
              </a:pPr>
              <a:r>
                <a:rPr lang="en-US" sz="1335" spc="13" dirty="0">
                  <a:solidFill>
                    <a:srgbClr val="F1EFE1"/>
                  </a:solidFill>
                  <a:latin typeface="Arimo"/>
                </a:rPr>
                <a:t>Enzo Godoy </a:t>
              </a:r>
              <a:r>
                <a:rPr lang="en-US" sz="1335" spc="13" dirty="0">
                  <a:solidFill>
                    <a:srgbClr val="F1EFE1"/>
                  </a:solidFill>
                  <a:latin typeface="Arimo Bold"/>
                </a:rPr>
                <a:t>02211012</a:t>
              </a:r>
            </a:p>
            <a:p>
              <a:pPr>
                <a:lnSpc>
                  <a:spcPts val="4019"/>
                </a:lnSpc>
              </a:pPr>
              <a:r>
                <a:rPr lang="en-US" sz="1335" spc="13" dirty="0">
                  <a:solidFill>
                    <a:srgbClr val="F1EFE1"/>
                  </a:solidFill>
                  <a:latin typeface="Arimo"/>
                </a:rPr>
                <a:t>Gabriel Sanchez  </a:t>
              </a:r>
              <a:r>
                <a:rPr lang="en-US" sz="1335" spc="13" dirty="0">
                  <a:solidFill>
                    <a:srgbClr val="F1EFE1"/>
                  </a:solidFill>
                  <a:latin typeface="Arimo Bold"/>
                </a:rPr>
                <a:t>02211022</a:t>
              </a:r>
            </a:p>
            <a:p>
              <a:pPr>
                <a:lnSpc>
                  <a:spcPts val="4019"/>
                </a:lnSpc>
              </a:pPr>
              <a:r>
                <a:rPr lang="en-US" sz="1335" spc="13" dirty="0">
                  <a:solidFill>
                    <a:srgbClr val="F1EFE1"/>
                  </a:solidFill>
                  <a:latin typeface="Arimo"/>
                </a:rPr>
                <a:t>Gustavo Leal  </a:t>
              </a:r>
              <a:r>
                <a:rPr lang="en-US" sz="1335" spc="13" dirty="0">
                  <a:solidFill>
                    <a:srgbClr val="F1EFE1"/>
                  </a:solidFill>
                  <a:latin typeface="Arimo Bold"/>
                </a:rPr>
                <a:t>02211026</a:t>
              </a:r>
            </a:p>
            <a:p>
              <a:pPr>
                <a:lnSpc>
                  <a:spcPts val="4019"/>
                </a:lnSpc>
              </a:pPr>
              <a:r>
                <a:rPr lang="en-US" sz="1335" spc="13" dirty="0">
                  <a:solidFill>
                    <a:srgbClr val="F1EFE1"/>
                  </a:solidFill>
                  <a:latin typeface="Arimo"/>
                </a:rPr>
                <a:t>João Pedro  </a:t>
              </a:r>
              <a:r>
                <a:rPr lang="en-US" sz="1335" spc="13" dirty="0">
                  <a:solidFill>
                    <a:srgbClr val="F1EFE1"/>
                  </a:solidFill>
                  <a:latin typeface="Arimo Bold"/>
                </a:rPr>
                <a:t>02211036</a:t>
              </a:r>
            </a:p>
            <a:p>
              <a:pPr>
                <a:lnSpc>
                  <a:spcPts val="4019"/>
                </a:lnSpc>
              </a:pPr>
              <a:r>
                <a:rPr lang="en-US" sz="1335" spc="13" dirty="0">
                  <a:solidFill>
                    <a:srgbClr val="F1EFE1"/>
                  </a:solidFill>
                  <a:latin typeface="Arimo"/>
                </a:rPr>
                <a:t>Rodrigo Garcez  </a:t>
              </a:r>
              <a:r>
                <a:rPr lang="en-US" sz="1335" spc="13" dirty="0">
                  <a:solidFill>
                    <a:srgbClr val="F1EFE1"/>
                  </a:solidFill>
                  <a:latin typeface="Arimo Bold"/>
                </a:rPr>
                <a:t>02211059</a:t>
              </a:r>
            </a:p>
            <a:p>
              <a:pPr>
                <a:lnSpc>
                  <a:spcPts val="4019"/>
                </a:lnSpc>
              </a:pPr>
              <a:r>
                <a:rPr lang="en-US" sz="1335" spc="13" dirty="0">
                  <a:solidFill>
                    <a:srgbClr val="F1EFE1"/>
                  </a:solidFill>
                  <a:latin typeface="Arimo"/>
                </a:rPr>
                <a:t>Rafael </a:t>
              </a:r>
              <a:r>
                <a:rPr lang="en-US" sz="1335" spc="13" dirty="0" err="1">
                  <a:solidFill>
                    <a:srgbClr val="F1EFE1"/>
                  </a:solidFill>
                  <a:latin typeface="Arimo"/>
                </a:rPr>
                <a:t>Faria</a:t>
              </a:r>
              <a:r>
                <a:rPr lang="en-US" sz="1335" spc="13" dirty="0">
                  <a:solidFill>
                    <a:srgbClr val="F1EFE1"/>
                  </a:solidFill>
                  <a:latin typeface="Arimo"/>
                </a:rPr>
                <a:t>  </a:t>
              </a:r>
              <a:r>
                <a:rPr lang="en-US" sz="1335" spc="13" dirty="0">
                  <a:solidFill>
                    <a:srgbClr val="F1EFE1"/>
                  </a:solidFill>
                  <a:latin typeface="Arimo Bold"/>
                </a:rPr>
                <a:t>02211054</a:t>
              </a:r>
            </a:p>
            <a:p>
              <a:pPr>
                <a:lnSpc>
                  <a:spcPts val="4019"/>
                </a:lnSpc>
              </a:pPr>
              <a:endParaRPr lang="en-US" sz="1335" spc="13" dirty="0">
                <a:solidFill>
                  <a:srgbClr val="F1EFE1"/>
                </a:solidFill>
                <a:latin typeface="Arimo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61941" y="7637894"/>
            <a:ext cx="2211610" cy="44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0"/>
              </a:lnSpc>
            </a:pPr>
            <a:r>
              <a:rPr lang="en-US" sz="2529">
                <a:solidFill>
                  <a:srgbClr val="F1EFE1"/>
                </a:solidFill>
                <a:latin typeface="Aileron Regular Bold"/>
              </a:rPr>
              <a:t>StrawControl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711" y="698120"/>
            <a:ext cx="3049812" cy="12401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48454" y="-292658"/>
            <a:ext cx="3221692" cy="322169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59142" y="8745537"/>
            <a:ext cx="64388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192954"/>
                </a:solidFill>
                <a:latin typeface="Aileron Heavy"/>
              </a:rPr>
              <a:t>09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0520" y="171450"/>
            <a:ext cx="1306696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1616"/>
                </a:solidFill>
                <a:latin typeface="Aileron Heavy"/>
              </a:rPr>
              <a:t>Apresentação Empresa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7179" y="2289175"/>
            <a:ext cx="17670821" cy="491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"Strawberry" = Morango.</a:t>
            </a:r>
          </a:p>
          <a:p>
            <a:pPr marL="863600" lvl="1" indent="-431800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"Control" = Controle.</a:t>
            </a:r>
          </a:p>
          <a:p>
            <a:pPr marL="863600" lvl="1" indent="-431800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Migrar da plantação tradicional para a horta urbana. </a:t>
            </a:r>
          </a:p>
          <a:p>
            <a:pPr marL="863600" lvl="1" indent="-431800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Missão: Maior segurança e comodidade.  </a:t>
            </a:r>
          </a:p>
          <a:p>
            <a:pPr marL="863600" lvl="1" indent="-431800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Visão: Atender os produtores Nacionais. </a:t>
            </a:r>
          </a:p>
          <a:p>
            <a:pPr marL="863600" lvl="1" indent="-431800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Valores: Inovação, desenvolvimento sustentável, resultados e ética e transparência.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1277" y="3836724"/>
            <a:ext cx="7739160" cy="274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1616"/>
                </a:solidFill>
                <a:latin typeface="Aileron Regular Bold"/>
              </a:rPr>
              <a:t>Onde </a:t>
            </a:r>
            <a:r>
              <a:rPr lang="en-US" sz="1599">
                <a:solidFill>
                  <a:srgbClr val="FF1616"/>
                </a:solidFill>
                <a:latin typeface="Aileron Regular Bold"/>
              </a:rPr>
              <a:t>está o problema? / Qual é o problema?</a:t>
            </a:r>
          </a:p>
          <a:p>
            <a:pPr>
              <a:lnSpc>
                <a:spcPts val="3080"/>
              </a:lnSpc>
            </a:pPr>
            <a:r>
              <a:rPr lang="en-US" sz="1399">
                <a:solidFill>
                  <a:srgbClr val="FF1616"/>
                </a:solidFill>
                <a:latin typeface="Aileron Regular"/>
              </a:rPr>
              <a:t>	</a:t>
            </a:r>
          </a:p>
          <a:p>
            <a:pPr>
              <a:lnSpc>
                <a:spcPts val="3080"/>
              </a:lnSpc>
            </a:pPr>
            <a:endParaRPr lang="en-US" sz="1399">
              <a:solidFill>
                <a:srgbClr val="FF1616"/>
              </a:solidFill>
              <a:latin typeface="Aileron Regular"/>
            </a:endParaRPr>
          </a:p>
          <a:p>
            <a:pPr marL="474981" lvl="1" indent="-237490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1616"/>
                </a:solidFill>
                <a:latin typeface="Aileron Regular"/>
              </a:rPr>
              <a:t>Pragas e Doenças;</a:t>
            </a:r>
          </a:p>
          <a:p>
            <a:pPr marL="474981" lvl="1" indent="-237490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1616"/>
                </a:solidFill>
                <a:latin typeface="Aileron Regular"/>
              </a:rPr>
              <a:t>Solo;</a:t>
            </a:r>
          </a:p>
          <a:p>
            <a:pPr marL="474981" lvl="1" indent="-237490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1616"/>
                </a:solidFill>
                <a:latin typeface="Aileron Regular"/>
              </a:rPr>
              <a:t>Preços Elevados;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200">
                <a:solidFill>
                  <a:srgbClr val="FF1616"/>
                </a:solidFill>
                <a:latin typeface="Aileron Regular"/>
              </a:rPr>
              <a:t>Clima.</a:t>
            </a:r>
          </a:p>
          <a:p>
            <a:pPr>
              <a:lnSpc>
                <a:spcPts val="3079"/>
              </a:lnSpc>
            </a:pPr>
            <a:endParaRPr lang="en-US" sz="2200">
              <a:solidFill>
                <a:srgbClr val="FF1616"/>
              </a:solidFill>
              <a:latin typeface="Aileron Regular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38384" y="0"/>
            <a:ext cx="3799700" cy="379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2695" y="698709"/>
            <a:ext cx="8272793" cy="55075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913537" y="2246463"/>
            <a:ext cx="7036912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>
                <a:solidFill>
                  <a:srgbClr val="FF1616"/>
                </a:solidFill>
                <a:latin typeface="Kollektif Bold"/>
              </a:rPr>
              <a:t>Contextualização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4976" y="8637270"/>
            <a:ext cx="207634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"/>
              </a:rPr>
              <a:t>StrawControl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31392" y="8637270"/>
            <a:ext cx="182412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"/>
              </a:rPr>
              <a:t>Março 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78904" y="8627745"/>
            <a:ext cx="18241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192954"/>
                </a:solidFill>
                <a:latin typeface="Aileron Heavy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091265" y="7361609"/>
            <a:ext cx="6859184" cy="452045"/>
            <a:chOff x="0" y="0"/>
            <a:chExt cx="19251315" cy="1268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51315" cy="1268730"/>
            </a:xfrm>
            <a:custGeom>
              <a:avLst/>
              <a:gdLst/>
              <a:ahLst/>
              <a:cxnLst/>
              <a:rect l="l" t="t" r="r" b="b"/>
              <a:pathLst>
                <a:path w="19251315" h="1268730">
                  <a:moveTo>
                    <a:pt x="735330" y="0"/>
                  </a:moveTo>
                  <a:lnTo>
                    <a:pt x="0" y="1268730"/>
                  </a:lnTo>
                  <a:lnTo>
                    <a:pt x="19251315" y="1268730"/>
                  </a:lnTo>
                  <a:lnTo>
                    <a:pt x="18515985" y="0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9622901">
            <a:off x="101301" y="-2733852"/>
            <a:ext cx="20124627" cy="7965808"/>
            <a:chOff x="0" y="0"/>
            <a:chExt cx="31686624" cy="125423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686624" cy="12542323"/>
            </a:xfrm>
            <a:custGeom>
              <a:avLst/>
              <a:gdLst/>
              <a:ahLst/>
              <a:cxnLst/>
              <a:rect l="l" t="t" r="r" b="b"/>
              <a:pathLst>
                <a:path w="31686624" h="12542323">
                  <a:moveTo>
                    <a:pt x="0" y="0"/>
                  </a:moveTo>
                  <a:lnTo>
                    <a:pt x="31686624" y="0"/>
                  </a:lnTo>
                  <a:lnTo>
                    <a:pt x="31686624" y="12542323"/>
                  </a:lnTo>
                  <a:lnTo>
                    <a:pt x="0" y="12542323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9622901">
            <a:off x="-6479488" y="8462933"/>
            <a:ext cx="20124627" cy="8722700"/>
            <a:chOff x="0" y="0"/>
            <a:chExt cx="31686624" cy="137340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686624" cy="13734062"/>
            </a:xfrm>
            <a:custGeom>
              <a:avLst/>
              <a:gdLst/>
              <a:ahLst/>
              <a:cxnLst/>
              <a:rect l="l" t="t" r="r" b="b"/>
              <a:pathLst>
                <a:path w="31686624" h="13734062">
                  <a:moveTo>
                    <a:pt x="0" y="0"/>
                  </a:moveTo>
                  <a:lnTo>
                    <a:pt x="31686624" y="0"/>
                  </a:lnTo>
                  <a:lnTo>
                    <a:pt x="31686624" y="13734062"/>
                  </a:lnTo>
                  <a:lnTo>
                    <a:pt x="0" y="13734062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89964" y="2668992"/>
            <a:ext cx="862338" cy="86233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453098" y="3855068"/>
            <a:ext cx="3473731" cy="1091571"/>
            <a:chOff x="0" y="0"/>
            <a:chExt cx="4631641" cy="1455427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0"/>
              <a:ext cx="4631641" cy="1057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20"/>
                </a:lnSpc>
              </a:pPr>
              <a:r>
                <a:rPr lang="en-US" sz="1999" spc="87">
                  <a:solidFill>
                    <a:srgbClr val="FF1616"/>
                  </a:solidFill>
                  <a:latin typeface="Aileron Heavy Bold"/>
                </a:rPr>
                <a:t>QUEM É O PRINCIPAL AFETADO?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59187"/>
              <a:ext cx="3880901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>
                  <a:solidFill>
                    <a:srgbClr val="FF1616"/>
                  </a:solidFill>
                  <a:latin typeface="Aileron Regular"/>
                </a:rPr>
                <a:t>Os  Produtores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51900" y="5377863"/>
            <a:ext cx="3774084" cy="2034546"/>
            <a:chOff x="0" y="0"/>
            <a:chExt cx="5032112" cy="271272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0"/>
              <a:ext cx="5032112" cy="1057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19"/>
                </a:lnSpc>
              </a:pPr>
              <a:r>
                <a:rPr lang="en-US" sz="1999" spc="87">
                  <a:solidFill>
                    <a:srgbClr val="FF1616"/>
                  </a:solidFill>
                  <a:latin typeface="Aileron Heavy Bold"/>
                </a:rPr>
                <a:t>ESTE PROBLEMA TENDE A AUMENTAR OU DIMINUIR?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59188"/>
              <a:ext cx="4216459" cy="1653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9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sz="1800">
                  <a:solidFill>
                    <a:srgbClr val="FF1616"/>
                  </a:solidFill>
                  <a:latin typeface="Aileron Regular"/>
                </a:rPr>
                <a:t>Aumentar pois, o aumento está estimado entre 4% e 6%.</a:t>
              </a:r>
            </a:p>
            <a:p>
              <a:pPr>
                <a:lnSpc>
                  <a:spcPts val="2520"/>
                </a:lnSpc>
                <a:spcBef>
                  <a:spcPct val="0"/>
                </a:spcBef>
              </a:pPr>
              <a:endParaRPr lang="en-US" sz="1800">
                <a:solidFill>
                  <a:srgbClr val="FF1616"/>
                </a:solidFill>
                <a:latin typeface="Aileron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19199" y="6883133"/>
            <a:ext cx="3657518" cy="1058551"/>
            <a:chOff x="0" y="0"/>
            <a:chExt cx="4876690" cy="141140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0"/>
              <a:ext cx="4876690" cy="1057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19"/>
                </a:lnSpc>
              </a:pPr>
              <a:r>
                <a:rPr lang="en-US" sz="1999" spc="87">
                  <a:solidFill>
                    <a:srgbClr val="FF1616"/>
                  </a:solidFill>
                  <a:latin typeface="Aileron Heavy Bold"/>
                </a:rPr>
                <a:t>QUANTO CUSTA ESSE PROBLEMA?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59188"/>
              <a:ext cx="4086229" cy="35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63815" y="1606563"/>
            <a:ext cx="7278091" cy="3340076"/>
            <a:chOff x="0" y="0"/>
            <a:chExt cx="9704121" cy="445343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003643"/>
              <a:ext cx="970412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200"/>
              <a:ext cx="9704121" cy="355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825"/>
                </a:lnSpc>
              </a:pPr>
              <a:r>
                <a:rPr lang="en-US" sz="6499">
                  <a:solidFill>
                    <a:srgbClr val="FF1616"/>
                  </a:solidFill>
                  <a:latin typeface="Kollektif Bold"/>
                </a:rPr>
                <a:t>Contextualização</a:t>
              </a:r>
            </a:p>
            <a:p>
              <a:pPr algn="ctr">
                <a:lnSpc>
                  <a:spcPts val="6825"/>
                </a:lnSpc>
              </a:pPr>
              <a:r>
                <a:rPr lang="en-US" sz="6500">
                  <a:solidFill>
                    <a:srgbClr val="FF1616"/>
                  </a:solidFill>
                  <a:latin typeface="Kollektif Bold"/>
                </a:rPr>
                <a:t>do</a:t>
              </a:r>
            </a:p>
            <a:p>
              <a:pPr algn="just">
                <a:lnSpc>
                  <a:spcPts val="6824"/>
                </a:lnSpc>
              </a:pPr>
              <a:r>
                <a:rPr lang="en-US" sz="6500">
                  <a:solidFill>
                    <a:srgbClr val="FF1616"/>
                  </a:solidFill>
                  <a:latin typeface="Kollektif Bold"/>
                </a:rPr>
                <a:t>          Projeto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75267" y="2597089"/>
            <a:ext cx="955672" cy="955672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6BDE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771685" y="4381989"/>
            <a:ext cx="955672" cy="955672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689D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642278" y="5679546"/>
            <a:ext cx="955672" cy="955672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2954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326" y="8740702"/>
            <a:ext cx="2478637" cy="1035196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5959142" y="8745537"/>
            <a:ext cx="64388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192954"/>
                </a:solidFill>
                <a:latin typeface="Aileron Heavy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19199" y="7693875"/>
            <a:ext cx="3657518" cy="91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1675" lvl="1" indent="-185838" algn="ctr">
              <a:lnSpc>
                <a:spcPts val="2410"/>
              </a:lnSpc>
              <a:buFont typeface="Arial"/>
              <a:buChar char="•"/>
            </a:pPr>
            <a:r>
              <a:rPr lang="en-US" sz="1721">
                <a:solidFill>
                  <a:srgbClr val="FF1616"/>
                </a:solidFill>
                <a:latin typeface="Aileron Regular"/>
              </a:rPr>
              <a:t>R$270,000 por ano;</a:t>
            </a:r>
          </a:p>
          <a:p>
            <a:pPr marL="371676" lvl="1" indent="-185838" algn="ctr">
              <a:lnSpc>
                <a:spcPts val="2410"/>
              </a:lnSpc>
              <a:buFont typeface="Arial"/>
              <a:buChar char="•"/>
            </a:pPr>
            <a:r>
              <a:rPr lang="en-US" sz="1721">
                <a:solidFill>
                  <a:srgbClr val="FF1616"/>
                </a:solidFill>
                <a:latin typeface="Aileron Regular"/>
              </a:rPr>
              <a:t>Expectativa: R$3,5 milhôes por ano.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09063" y="7744310"/>
            <a:ext cx="11001399" cy="725031"/>
            <a:chOff x="0" y="0"/>
            <a:chExt cx="19251315" cy="1268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51315" cy="1268730"/>
            </a:xfrm>
            <a:custGeom>
              <a:avLst/>
              <a:gdLst/>
              <a:ahLst/>
              <a:cxnLst/>
              <a:rect l="l" t="t" r="r" b="b"/>
              <a:pathLst>
                <a:path w="19251315" h="1268730">
                  <a:moveTo>
                    <a:pt x="735330" y="0"/>
                  </a:moveTo>
                  <a:lnTo>
                    <a:pt x="0" y="1268730"/>
                  </a:lnTo>
                  <a:lnTo>
                    <a:pt x="19251315" y="1268730"/>
                  </a:lnTo>
                  <a:lnTo>
                    <a:pt x="18515985" y="0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693236" y="1027495"/>
            <a:ext cx="553190" cy="553190"/>
            <a:chOff x="0" y="0"/>
            <a:chExt cx="737587" cy="73758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37587" cy="737587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B95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3237" y="73995"/>
              <a:ext cx="331113" cy="494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1"/>
                </a:lnSpc>
              </a:pPr>
              <a:r>
                <a:rPr lang="en-US" sz="1988" spc="87">
                  <a:solidFill>
                    <a:srgbClr val="F1EFE1"/>
                  </a:solidFill>
                  <a:latin typeface="Aileron Heavy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07697" y="3404301"/>
            <a:ext cx="553190" cy="553190"/>
            <a:chOff x="0" y="0"/>
            <a:chExt cx="737587" cy="73758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37587" cy="73758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B951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03237" y="73995"/>
              <a:ext cx="331113" cy="494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1"/>
                </a:lnSpc>
              </a:pPr>
              <a:r>
                <a:rPr lang="en-US" sz="1988" spc="87">
                  <a:solidFill>
                    <a:srgbClr val="F1EFE1"/>
                  </a:solidFill>
                  <a:latin typeface="Aileron Heavy 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93236" y="5391266"/>
            <a:ext cx="553190" cy="553190"/>
            <a:chOff x="0" y="0"/>
            <a:chExt cx="737587" cy="73758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37587" cy="73758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B951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03237" y="73995"/>
              <a:ext cx="331113" cy="494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1"/>
                </a:lnSpc>
              </a:pPr>
              <a:r>
                <a:rPr lang="en-US" sz="1988" spc="87">
                  <a:solidFill>
                    <a:srgbClr val="F1EFE1"/>
                  </a:solidFill>
                  <a:latin typeface="Aileron Heavy Bold"/>
                </a:rPr>
                <a:t>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31180" y="3404301"/>
            <a:ext cx="553190" cy="553190"/>
            <a:chOff x="0" y="0"/>
            <a:chExt cx="737587" cy="73758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37587" cy="737587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9B951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203237" y="73995"/>
              <a:ext cx="331113" cy="494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1"/>
                </a:lnSpc>
              </a:pPr>
              <a:r>
                <a:rPr lang="en-US" sz="1988" spc="87">
                  <a:solidFill>
                    <a:srgbClr val="F1EFE1"/>
                  </a:solidFill>
                  <a:latin typeface="Aileron Heavy Bold"/>
                </a:rPr>
                <a:t>3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 b="4623"/>
          <a:stretch>
            <a:fillRect/>
          </a:stretch>
        </p:blipFill>
        <p:spPr>
          <a:xfrm>
            <a:off x="14193647" y="5380112"/>
            <a:ext cx="3192958" cy="200256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3718" y="5244216"/>
            <a:ext cx="3275678" cy="213846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 b="8259"/>
          <a:stretch>
            <a:fillRect/>
          </a:stretch>
        </p:blipFill>
        <p:spPr>
          <a:xfrm>
            <a:off x="13119199" y="262275"/>
            <a:ext cx="3443457" cy="208363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 t="21608" b="12323"/>
          <a:stretch>
            <a:fillRect/>
          </a:stretch>
        </p:blipFill>
        <p:spPr>
          <a:xfrm>
            <a:off x="1529029" y="262275"/>
            <a:ext cx="3122502" cy="208363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687049" y="5204408"/>
            <a:ext cx="248335" cy="39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sz="1988" spc="87">
                <a:solidFill>
                  <a:srgbClr val="F1EFE1"/>
                </a:solidFill>
                <a:latin typeface="Aileron Heavy Bold"/>
              </a:rPr>
              <a:t>5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313870" y="1028700"/>
            <a:ext cx="6344974" cy="1858867"/>
            <a:chOff x="0" y="0"/>
            <a:chExt cx="8459966" cy="2478490"/>
          </a:xfrm>
        </p:grpSpPr>
        <p:sp>
          <p:nvSpPr>
            <p:cNvPr id="26" name="TextBox 26"/>
            <p:cNvSpPr txBox="1"/>
            <p:nvPr/>
          </p:nvSpPr>
          <p:spPr>
            <a:xfrm>
              <a:off x="8768" y="-95250"/>
              <a:ext cx="8442430" cy="1079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en-US" sz="2035" spc="89">
                  <a:solidFill>
                    <a:srgbClr val="FF1616"/>
                  </a:solidFill>
                  <a:latin typeface="Aileron Heavy Bold"/>
                </a:rPr>
                <a:t>O PROBLEMA AFETA OS ASPECTOS DA SUSTENTABILIDADE?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221190"/>
              <a:ext cx="8459966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sz="1799">
                  <a:solidFill>
                    <a:srgbClr val="FF1616"/>
                  </a:solidFill>
                  <a:latin typeface="Aileron Regular"/>
                </a:rPr>
                <a:t>Sim, desmatação para produção em massa.</a:t>
              </a: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sz="1799">
                  <a:solidFill>
                    <a:srgbClr val="FF1616"/>
                  </a:solidFill>
                  <a:latin typeface="Aileron Regular"/>
                </a:rPr>
                <a:t>Agrotóxicos.</a:t>
              </a: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sz="1799">
                  <a:solidFill>
                    <a:srgbClr val="FF1616"/>
                  </a:solidFill>
                  <a:latin typeface="Aileron Regular"/>
                </a:rPr>
                <a:t>Uso indevido da água.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328793" y="3357761"/>
            <a:ext cx="5282076" cy="1556095"/>
            <a:chOff x="0" y="0"/>
            <a:chExt cx="7042768" cy="2074793"/>
          </a:xfrm>
        </p:grpSpPr>
        <p:sp>
          <p:nvSpPr>
            <p:cNvPr id="29" name="TextBox 29"/>
            <p:cNvSpPr txBox="1"/>
            <p:nvPr/>
          </p:nvSpPr>
          <p:spPr>
            <a:xfrm>
              <a:off x="7299" y="-95250"/>
              <a:ext cx="7028169" cy="1092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41"/>
                </a:lnSpc>
              </a:pPr>
              <a:r>
                <a:rPr lang="en-US" sz="2073" spc="91">
                  <a:solidFill>
                    <a:srgbClr val="FF1616"/>
                  </a:solidFill>
                  <a:latin typeface="Aileron Heavy Bold"/>
                </a:rPr>
                <a:t>EXISTE DEMANDA NO MERCADO PARA RESOLVER O PROBLEMA?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244213"/>
              <a:ext cx="7042768" cy="83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1616"/>
                  </a:solidFill>
                  <a:latin typeface="Aileron Regular"/>
                </a:rPr>
                <a:t>Sim,  China e E.U.A produzem 57% da produção do mundo inteiro.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313870" y="5391266"/>
            <a:ext cx="7265684" cy="1082314"/>
            <a:chOff x="0" y="0"/>
            <a:chExt cx="9687578" cy="1443086"/>
          </a:xfrm>
        </p:grpSpPr>
        <p:sp>
          <p:nvSpPr>
            <p:cNvPr id="32" name="TextBox 32"/>
            <p:cNvSpPr txBox="1"/>
            <p:nvPr/>
          </p:nvSpPr>
          <p:spPr>
            <a:xfrm>
              <a:off x="10041" y="-85725"/>
              <a:ext cx="9667497" cy="956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7"/>
                </a:lnSpc>
              </a:pPr>
              <a:r>
                <a:rPr lang="en-US" sz="1811" spc="79">
                  <a:solidFill>
                    <a:srgbClr val="FF1616"/>
                  </a:solidFill>
                  <a:latin typeface="Aileron Heavy Bold"/>
                </a:rPr>
                <a:t>JÁ EXISTE ALGUMA TECNOLOGIA PARA RESOLVER O PROBLEMA?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039226"/>
              <a:ext cx="9687578" cy="403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1616"/>
                  </a:solidFill>
                  <a:latin typeface="Aileron Regular"/>
                </a:rPr>
                <a:t>Sim, Fazendas Urbanas.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886038" y="3404301"/>
            <a:ext cx="5540848" cy="1435437"/>
            <a:chOff x="0" y="0"/>
            <a:chExt cx="7387798" cy="1913916"/>
          </a:xfrm>
        </p:grpSpPr>
        <p:sp>
          <p:nvSpPr>
            <p:cNvPr id="35" name="TextBox 35"/>
            <p:cNvSpPr txBox="1"/>
            <p:nvPr/>
          </p:nvSpPr>
          <p:spPr>
            <a:xfrm>
              <a:off x="7657" y="-85725"/>
              <a:ext cx="7372484" cy="1000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7"/>
                </a:lnSpc>
              </a:pPr>
              <a:r>
                <a:rPr lang="en-US" sz="1902" spc="83">
                  <a:solidFill>
                    <a:srgbClr val="FF1616"/>
                  </a:solidFill>
                  <a:latin typeface="Aileron Heavy Bold"/>
                </a:rPr>
                <a:t>JÁ EXISTE ALGUM MOVIMENTO PARA RESOLVER O PROBLEMA?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102602"/>
              <a:ext cx="7387798" cy="811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85"/>
                </a:lnSpc>
              </a:pPr>
              <a:endParaRPr/>
            </a:p>
            <a:p>
              <a:pPr marL="388620" lvl="1" indent="-194310">
                <a:lnSpc>
                  <a:spcPts val="2520"/>
                </a:lnSpc>
                <a:buFont typeface="Arial"/>
                <a:buChar char="•"/>
              </a:pPr>
              <a:r>
                <a:rPr lang="en-US" sz="1775">
                  <a:solidFill>
                    <a:srgbClr val="FF1616"/>
                  </a:solidFill>
                  <a:latin typeface="Aileron Regular"/>
                </a:rPr>
                <a:t>Sim, Pink Farm e SkyGreens .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029396" y="9085898"/>
            <a:ext cx="182412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"/>
              </a:rPr>
              <a:t>Março 2021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778904" y="8886538"/>
            <a:ext cx="18241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192954"/>
                </a:solidFill>
                <a:latin typeface="Aileron Heavy"/>
              </a:rPr>
              <a:t>06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872232" y="9085898"/>
            <a:ext cx="182412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"/>
              </a:rPr>
              <a:t>StrawControl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5574" y="835318"/>
            <a:ext cx="3718256" cy="88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57"/>
              </a:lnSpc>
            </a:pPr>
            <a:r>
              <a:rPr lang="en-US" sz="6340">
                <a:solidFill>
                  <a:srgbClr val="FF1616"/>
                </a:solidFill>
                <a:latin typeface="Kollektif Bold"/>
              </a:rPr>
              <a:t>Desafios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25150" y="2356011"/>
            <a:ext cx="4148663" cy="935558"/>
            <a:chOff x="0" y="0"/>
            <a:chExt cx="2660677" cy="6000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60677" cy="600005"/>
            </a:xfrm>
            <a:custGeom>
              <a:avLst/>
              <a:gdLst/>
              <a:ahLst/>
              <a:cxnLst/>
              <a:rect l="l" t="t" r="r" b="b"/>
              <a:pathLst>
                <a:path w="2660677" h="600005">
                  <a:moveTo>
                    <a:pt x="0" y="0"/>
                  </a:moveTo>
                  <a:lnTo>
                    <a:pt x="2660677" y="0"/>
                  </a:lnTo>
                  <a:lnTo>
                    <a:pt x="2660677" y="600005"/>
                  </a:lnTo>
                  <a:lnTo>
                    <a:pt x="0" y="600005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940904" y="2356011"/>
            <a:ext cx="4154566" cy="935558"/>
            <a:chOff x="0" y="0"/>
            <a:chExt cx="2664463" cy="6000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4463" cy="600005"/>
            </a:xfrm>
            <a:custGeom>
              <a:avLst/>
              <a:gdLst/>
              <a:ahLst/>
              <a:cxnLst/>
              <a:rect l="l" t="t" r="r" b="b"/>
              <a:pathLst>
                <a:path w="2664463" h="600005">
                  <a:moveTo>
                    <a:pt x="0" y="0"/>
                  </a:moveTo>
                  <a:lnTo>
                    <a:pt x="2664463" y="0"/>
                  </a:lnTo>
                  <a:lnTo>
                    <a:pt x="2664463" y="600005"/>
                  </a:lnTo>
                  <a:lnTo>
                    <a:pt x="0" y="600005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248099" y="2356011"/>
            <a:ext cx="4148663" cy="935558"/>
            <a:chOff x="0" y="0"/>
            <a:chExt cx="2660677" cy="6000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60677" cy="600005"/>
            </a:xfrm>
            <a:custGeom>
              <a:avLst/>
              <a:gdLst/>
              <a:ahLst/>
              <a:cxnLst/>
              <a:rect l="l" t="t" r="r" b="b"/>
              <a:pathLst>
                <a:path w="2660677" h="600005">
                  <a:moveTo>
                    <a:pt x="0" y="0"/>
                  </a:moveTo>
                  <a:lnTo>
                    <a:pt x="2660677" y="0"/>
                  </a:lnTo>
                  <a:lnTo>
                    <a:pt x="2660677" y="600005"/>
                  </a:lnTo>
                  <a:lnTo>
                    <a:pt x="0" y="600005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425150" y="3600306"/>
            <a:ext cx="4148663" cy="4206100"/>
            <a:chOff x="0" y="0"/>
            <a:chExt cx="2075742" cy="21044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5742" cy="2104481"/>
            </a:xfrm>
            <a:custGeom>
              <a:avLst/>
              <a:gdLst/>
              <a:ahLst/>
              <a:cxnLst/>
              <a:rect l="l" t="t" r="r" b="b"/>
              <a:pathLst>
                <a:path w="2075742" h="2104481">
                  <a:moveTo>
                    <a:pt x="0" y="0"/>
                  </a:moveTo>
                  <a:lnTo>
                    <a:pt x="2075742" y="0"/>
                  </a:lnTo>
                  <a:lnTo>
                    <a:pt x="2075742" y="2104481"/>
                  </a:lnTo>
                  <a:lnTo>
                    <a:pt x="0" y="2104481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248099" y="3600306"/>
            <a:ext cx="4148663" cy="4206100"/>
            <a:chOff x="0" y="0"/>
            <a:chExt cx="2075742" cy="21044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5742" cy="2104481"/>
            </a:xfrm>
            <a:custGeom>
              <a:avLst/>
              <a:gdLst/>
              <a:ahLst/>
              <a:cxnLst/>
              <a:rect l="l" t="t" r="r" b="b"/>
              <a:pathLst>
                <a:path w="2075742" h="2104481">
                  <a:moveTo>
                    <a:pt x="0" y="0"/>
                  </a:moveTo>
                  <a:lnTo>
                    <a:pt x="2075742" y="0"/>
                  </a:lnTo>
                  <a:lnTo>
                    <a:pt x="2075742" y="2104481"/>
                  </a:lnTo>
                  <a:lnTo>
                    <a:pt x="0" y="2104481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946807" y="3600306"/>
            <a:ext cx="4148663" cy="4206100"/>
            <a:chOff x="0" y="0"/>
            <a:chExt cx="2075742" cy="21044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75742" cy="2104481"/>
            </a:xfrm>
            <a:custGeom>
              <a:avLst/>
              <a:gdLst/>
              <a:ahLst/>
              <a:cxnLst/>
              <a:rect l="l" t="t" r="r" b="b"/>
              <a:pathLst>
                <a:path w="2075742" h="2104481">
                  <a:moveTo>
                    <a:pt x="0" y="0"/>
                  </a:moveTo>
                  <a:lnTo>
                    <a:pt x="2075742" y="0"/>
                  </a:lnTo>
                  <a:lnTo>
                    <a:pt x="2075742" y="2104481"/>
                  </a:lnTo>
                  <a:lnTo>
                    <a:pt x="0" y="2104481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684976" y="8896063"/>
            <a:ext cx="207634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"/>
              </a:rPr>
              <a:t>StrawControl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61317" y="8896063"/>
            <a:ext cx="182412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"/>
              </a:rPr>
              <a:t>Março 2021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78904" y="8886538"/>
            <a:ext cx="18241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192954"/>
                </a:solidFill>
                <a:latin typeface="Aileron Heavy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17034" y="3711723"/>
            <a:ext cx="3764894" cy="422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1616"/>
                </a:solidFill>
                <a:latin typeface="Aileron Regular"/>
              </a:rPr>
              <a:t>Com o crescimento da população mundial, e da necessidade de expanção das moradias, e cada vez menos espaço para o grande plantio de morango e fazendas muito grandes o desafio das fazendas urbanas é produzir 28 vezes mais por metro quadrado, produzindo assim muito mais em muito menos espaço.</a:t>
            </a:r>
          </a:p>
          <a:p>
            <a:pPr algn="ctr">
              <a:lnSpc>
                <a:spcPts val="2840"/>
              </a:lnSpc>
            </a:pPr>
            <a:endParaRPr lang="en-US" sz="2000">
              <a:solidFill>
                <a:srgbClr val="FF1616"/>
              </a:solidFill>
              <a:latin typeface="Aileron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52411" y="3872003"/>
            <a:ext cx="3940039" cy="345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9"/>
              </a:lnSpc>
              <a:spcBef>
                <a:spcPct val="0"/>
              </a:spcBef>
            </a:pPr>
            <a:r>
              <a:rPr lang="en-US" sz="1956" spc="39">
                <a:solidFill>
                  <a:srgbClr val="FF1616"/>
                </a:solidFill>
                <a:latin typeface="Aileron Regular"/>
              </a:rPr>
              <a:t>O alto custo dependendo do lugar onde for alocada, pode ser tambem um desafio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1616"/>
                </a:solidFill>
                <a:latin typeface="Aileron Regular"/>
              </a:rPr>
              <a:t>incial, porque você precisa fazer um investimento inicial um pouco maior que em</a:t>
            </a:r>
          </a:p>
          <a:p>
            <a:pPr>
              <a:lnSpc>
                <a:spcPts val="2739"/>
              </a:lnSpc>
              <a:spcBef>
                <a:spcPct val="0"/>
              </a:spcBef>
            </a:pPr>
            <a:r>
              <a:rPr lang="en-US" sz="1956" spc="39">
                <a:solidFill>
                  <a:srgbClr val="FF1616"/>
                </a:solidFill>
                <a:latin typeface="Aileron Regular"/>
              </a:rPr>
              <a:t>uma fazenda rural normal, porém com o tempo esse investimento maior e compensado pois a sua </a:t>
            </a:r>
          </a:p>
          <a:p>
            <a:pPr>
              <a:lnSpc>
                <a:spcPts val="2739"/>
              </a:lnSpc>
              <a:spcBef>
                <a:spcPct val="0"/>
              </a:spcBef>
            </a:pPr>
            <a:r>
              <a:rPr lang="en-US" sz="1956" spc="39">
                <a:solidFill>
                  <a:srgbClr val="FF1616"/>
                </a:solidFill>
                <a:latin typeface="Aileron Regular"/>
              </a:rPr>
              <a:t>produção é 2 vezes mais rápida.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82542" y="3721248"/>
            <a:ext cx="4012928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 spc="43">
                <a:solidFill>
                  <a:srgbClr val="FF1616"/>
                </a:solidFill>
                <a:latin typeface="Aileron Regular"/>
              </a:rPr>
              <a:t>Evitar a contaminação das plantas, as pessoas que entram no local precisam vestir toucas, máscaras, botas ou protetores de calçados.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7198" y="7198"/>
            <a:ext cx="8997039" cy="898264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1517" r="21517"/>
          <a:stretch>
            <a:fillRect/>
          </a:stretch>
        </p:blipFill>
        <p:spPr>
          <a:xfrm>
            <a:off x="1684976" y="1537915"/>
            <a:ext cx="5493258" cy="642877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5345622" y="6103449"/>
            <a:ext cx="2324542" cy="2320823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9B95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260478" y="4357562"/>
            <a:ext cx="5931668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spc="18">
                <a:solidFill>
                  <a:srgbClr val="FF1616"/>
                </a:solidFill>
                <a:latin typeface="Aileron Regular"/>
              </a:rPr>
              <a:t>Irrigação automática da Horta</a:t>
            </a:r>
          </a:p>
          <a:p>
            <a:pPr>
              <a:lnSpc>
                <a:spcPts val="2520"/>
              </a:lnSpc>
            </a:pPr>
            <a:endParaRPr lang="en-US" sz="1800" spc="18">
              <a:solidFill>
                <a:srgbClr val="FF1616"/>
              </a:solidFill>
              <a:latin typeface="Aileron Regular"/>
            </a:endParaRPr>
          </a:p>
          <a:p>
            <a:pPr marL="777240" lvl="2" indent="-259080">
              <a:lnSpc>
                <a:spcPts val="2520"/>
              </a:lnSpc>
              <a:buFont typeface="Arial"/>
              <a:buChar char="⚬"/>
            </a:pPr>
            <a:r>
              <a:rPr lang="en-US" sz="1800" spc="18">
                <a:solidFill>
                  <a:srgbClr val="FF1616"/>
                </a:solidFill>
                <a:latin typeface="Aileron Regular"/>
              </a:rPr>
              <a:t>Sensores para Controle de temperatura e umidade(DHT11)</a:t>
            </a:r>
          </a:p>
          <a:p>
            <a:pPr>
              <a:lnSpc>
                <a:spcPts val="2520"/>
              </a:lnSpc>
            </a:pPr>
            <a:endParaRPr lang="en-US" sz="1800" spc="18">
              <a:solidFill>
                <a:srgbClr val="FF1616"/>
              </a:solidFill>
              <a:latin typeface="Aileron Regular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spc="18">
                <a:solidFill>
                  <a:srgbClr val="FF1616"/>
                </a:solidFill>
                <a:latin typeface="Aileron Regular"/>
              </a:rPr>
              <a:t>Computação dos Dados Coletados sobre a horta</a:t>
            </a:r>
          </a:p>
          <a:p>
            <a:pPr>
              <a:lnSpc>
                <a:spcPts val="2520"/>
              </a:lnSpc>
            </a:pPr>
            <a:endParaRPr lang="en-US" sz="1800" spc="18">
              <a:solidFill>
                <a:srgbClr val="FF1616"/>
              </a:solidFill>
              <a:latin typeface="Aileron Regular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 spc="18">
                <a:solidFill>
                  <a:srgbClr val="FF1616"/>
                </a:solidFill>
                <a:latin typeface="Aileron Regular"/>
              </a:rPr>
              <a:t>Site Institucional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260478" y="1537915"/>
            <a:ext cx="8342545" cy="2298947"/>
            <a:chOff x="0" y="0"/>
            <a:chExt cx="11123394" cy="3065262"/>
          </a:xfrm>
        </p:grpSpPr>
        <p:sp>
          <p:nvSpPr>
            <p:cNvPr id="9" name="TextBox 9"/>
            <p:cNvSpPr txBox="1"/>
            <p:nvPr/>
          </p:nvSpPr>
          <p:spPr>
            <a:xfrm>
              <a:off x="0" y="1675670"/>
              <a:ext cx="11123394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1616"/>
                  </a:solidFill>
                  <a:latin typeface="Aileron Regular"/>
                </a:rPr>
                <a:t>O nosso Projeto tem como </a:t>
              </a:r>
              <a:r>
                <a:rPr lang="en-US" sz="2000">
                  <a:solidFill>
                    <a:srgbClr val="FF1616"/>
                  </a:solidFill>
                  <a:latin typeface="Aileron Regular Bold"/>
                </a:rPr>
                <a:t>Solução</a:t>
              </a:r>
              <a:r>
                <a:rPr lang="en-US" sz="2000">
                  <a:solidFill>
                    <a:srgbClr val="FF1616"/>
                  </a:solidFill>
                  <a:latin typeface="Aileron Regular"/>
                </a:rPr>
                <a:t> melhorar o plantio do fruto Automatizando o todo o processo necessario. 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1616"/>
                  </a:solidFill>
                  <a:latin typeface="Aileron Regular"/>
                </a:rPr>
                <a:t>Assim consiste em: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200"/>
              <a:ext cx="11123394" cy="1056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</a:pPr>
              <a:r>
                <a:rPr lang="en-US" sz="5600">
                  <a:solidFill>
                    <a:srgbClr val="FF1616"/>
                  </a:solidFill>
                  <a:latin typeface="Kollektif Bold"/>
                </a:rPr>
                <a:t>Solução Proposta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4976" y="8896063"/>
            <a:ext cx="207634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"/>
              </a:rPr>
              <a:t>StrawControl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9396" y="8896063"/>
            <a:ext cx="182412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F1616"/>
                </a:solidFill>
                <a:latin typeface="Aileron Regular"/>
              </a:rPr>
              <a:t>Março 2021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78904" y="8886538"/>
            <a:ext cx="18241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192954"/>
                </a:solidFill>
                <a:latin typeface="Aileron Heavy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837481">
            <a:off x="-3407716" y="-948693"/>
            <a:ext cx="14240601" cy="10403814"/>
            <a:chOff x="0" y="0"/>
            <a:chExt cx="22422108" cy="163810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22109" cy="16381011"/>
            </a:xfrm>
            <a:custGeom>
              <a:avLst/>
              <a:gdLst/>
              <a:ahLst/>
              <a:cxnLst/>
              <a:rect l="l" t="t" r="r" b="b"/>
              <a:pathLst>
                <a:path w="22422109" h="16381011">
                  <a:moveTo>
                    <a:pt x="0" y="0"/>
                  </a:moveTo>
                  <a:lnTo>
                    <a:pt x="22422109" y="0"/>
                  </a:lnTo>
                  <a:lnTo>
                    <a:pt x="22422109" y="16381011"/>
                  </a:lnTo>
                  <a:lnTo>
                    <a:pt x="0" y="16381011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297715" y="6213802"/>
            <a:ext cx="2681076" cy="621044"/>
            <a:chOff x="0" y="0"/>
            <a:chExt cx="906932" cy="2100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06932" cy="210082"/>
            </a:xfrm>
            <a:custGeom>
              <a:avLst/>
              <a:gdLst/>
              <a:ahLst/>
              <a:cxnLst/>
              <a:rect l="l" t="t" r="r" b="b"/>
              <a:pathLst>
                <a:path w="906932" h="210082">
                  <a:moveTo>
                    <a:pt x="0" y="0"/>
                  </a:moveTo>
                  <a:lnTo>
                    <a:pt x="906932" y="0"/>
                  </a:lnTo>
                  <a:lnTo>
                    <a:pt x="906932" y="210082"/>
                  </a:lnTo>
                  <a:lnTo>
                    <a:pt x="0" y="210082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37436" y="3667264"/>
            <a:ext cx="1441355" cy="621044"/>
            <a:chOff x="0" y="0"/>
            <a:chExt cx="487569" cy="2100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569" cy="210082"/>
            </a:xfrm>
            <a:custGeom>
              <a:avLst/>
              <a:gdLst/>
              <a:ahLst/>
              <a:cxnLst/>
              <a:rect l="l" t="t" r="r" b="b"/>
              <a:pathLst>
                <a:path w="487569" h="210082">
                  <a:moveTo>
                    <a:pt x="0" y="0"/>
                  </a:moveTo>
                  <a:lnTo>
                    <a:pt x="487569" y="0"/>
                  </a:lnTo>
                  <a:lnTo>
                    <a:pt x="487569" y="210082"/>
                  </a:lnTo>
                  <a:lnTo>
                    <a:pt x="0" y="210082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297761" y="2498793"/>
            <a:ext cx="6279236" cy="5033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4F4F4"/>
                </a:solidFill>
                <a:latin typeface="Aileron Regular"/>
              </a:rPr>
              <a:t>	A horta urbana de morango automática possui como base de funcionamento a captação de informações através do sensor (DHT11), o processamento e tomada de decisões através do Arduino (UNO) e a atuação da bomba d’água para irrigação. </a:t>
            </a:r>
          </a:p>
          <a:p>
            <a:pPr>
              <a:lnSpc>
                <a:spcPts val="4479"/>
              </a:lnSpc>
              <a:spcBef>
                <a:spcPct val="0"/>
              </a:spcBef>
            </a:pPr>
            <a:endParaRPr lang="en-US" sz="3199">
              <a:solidFill>
                <a:srgbClr val="F4F4F4"/>
              </a:solidFill>
              <a:latin typeface="Aileron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2571" y="1249826"/>
            <a:ext cx="9630522" cy="151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>
                <a:solidFill>
                  <a:srgbClr val="F4F4F4"/>
                </a:solidFill>
                <a:latin typeface="Kollektif Bold"/>
              </a:rPr>
              <a:t>Resumo Projeto do Morango</a:t>
            </a:r>
          </a:p>
          <a:p>
            <a:pPr>
              <a:lnSpc>
                <a:spcPts val="5880"/>
              </a:lnSpc>
            </a:pPr>
            <a:endParaRPr lang="en-US" sz="5600">
              <a:solidFill>
                <a:srgbClr val="F4F4F4"/>
              </a:solidFill>
              <a:latin typeface="Kollekti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30006" y="3314659"/>
            <a:ext cx="6652432" cy="127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8"/>
              </a:lnSpc>
            </a:pPr>
            <a:r>
              <a:rPr lang="en-US" sz="2427">
                <a:solidFill>
                  <a:srgbClr val="FFFFFF"/>
                </a:solidFill>
                <a:latin typeface="Aileron Regular"/>
              </a:rPr>
              <a:t>	</a:t>
            </a:r>
            <a:r>
              <a:rPr lang="en-US" sz="2427">
                <a:solidFill>
                  <a:srgbClr val="FFFFFF"/>
                </a:solidFill>
                <a:latin typeface="Aileron Regular Bold"/>
              </a:rPr>
              <a:t>S</a:t>
            </a:r>
            <a:r>
              <a:rPr lang="en-US" sz="2427">
                <a:solidFill>
                  <a:srgbClr val="FFFFFF"/>
                </a:solidFill>
                <a:latin typeface="Aileron Regular"/>
              </a:rPr>
              <a:t>endo assim, quando esse valores críticos são recebidos no arduino, o mesmo atua de forma a desligar a bomba, parando a irrigação.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0006" y="5847047"/>
            <a:ext cx="6859708" cy="168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8"/>
              </a:lnSpc>
            </a:pPr>
            <a:r>
              <a:rPr lang="en-US" sz="2392">
                <a:solidFill>
                  <a:srgbClr val="FFFFFF"/>
                </a:solidFill>
                <a:latin typeface="Aileron Regular"/>
              </a:rPr>
              <a:t>Já o sensor de umidade é utilizado com sua saída em sinal analógico, pois ele fornece um melhor intervalo entre as possíveis situações em que o solo pode se encontrar.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4976" y="8896063"/>
            <a:ext cx="207634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4F4F4"/>
                </a:solidFill>
                <a:latin typeface="Aileron Regular"/>
              </a:rPr>
              <a:t>StrawControl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31392" y="8896063"/>
            <a:ext cx="182412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4F4F4"/>
                </a:solidFill>
                <a:latin typeface="Aileron Regular"/>
              </a:rPr>
              <a:t>Março 2021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78904" y="8886538"/>
            <a:ext cx="182412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192954"/>
                </a:solidFill>
                <a:latin typeface="Aileron Heavy"/>
              </a:rPr>
              <a:t>08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066201" y="6130888"/>
            <a:ext cx="786872" cy="78687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F8B2E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144000" y="3584350"/>
            <a:ext cx="786872" cy="786872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F7E44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03801" y="478297"/>
            <a:ext cx="2478637" cy="10351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749</Words>
  <Application>Microsoft Office PowerPoint</Application>
  <PresentationFormat>Personalizar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32" baseType="lpstr">
      <vt:lpstr>Open Sans Light Bold</vt:lpstr>
      <vt:lpstr>Aileron Heavy Italics</vt:lpstr>
      <vt:lpstr>Kollektif Bold</vt:lpstr>
      <vt:lpstr>Arimo</vt:lpstr>
      <vt:lpstr>Arial</vt:lpstr>
      <vt:lpstr>Aileron Regular</vt:lpstr>
      <vt:lpstr>Calibri</vt:lpstr>
      <vt:lpstr>Aileron Regular Bold</vt:lpstr>
      <vt:lpstr>Aileron Heavy</vt:lpstr>
      <vt:lpstr>Aileron Heavy Bold</vt:lpstr>
      <vt:lpstr>Open Sans</vt:lpstr>
      <vt:lpstr>Arimo Bold</vt:lpstr>
      <vt:lpstr>Kollektif Bold Italics</vt:lpstr>
      <vt:lpstr>Open Sans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apresentação sprint 1</dc:title>
  <cp:lastModifiedBy>RODRIGO GARCEZ HERMANN .</cp:lastModifiedBy>
  <cp:revision>2</cp:revision>
  <dcterms:created xsi:type="dcterms:W3CDTF">2006-08-16T00:00:00Z</dcterms:created>
  <dcterms:modified xsi:type="dcterms:W3CDTF">2021-03-07T23:21:29Z</dcterms:modified>
  <dc:identifier>DAEYA0KMxps</dc:identifier>
</cp:coreProperties>
</file>